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</p:sldIdLst>
  <p:sldSz cx="12192000" cy="6858000"/>
  <p:notesSz cx="6877050" cy="100028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61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0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6538-69A7-4DF2-B108-A824287C715B}" type="datetimeFigureOut">
              <a:rPr lang="fr-FR" smtClean="0"/>
              <a:pPr/>
              <a:t>16/10/2015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5F64-6622-4D99-83F9-43AF528DC0D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1159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6538-69A7-4DF2-B108-A824287C715B}" type="datetimeFigureOut">
              <a:rPr lang="fr-FR" smtClean="0"/>
              <a:pPr/>
              <a:t>16/10/2015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5F64-6622-4D99-83F9-43AF528DC0D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2090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6538-69A7-4DF2-B108-A824287C715B}" type="datetimeFigureOut">
              <a:rPr lang="fr-FR" smtClean="0"/>
              <a:pPr/>
              <a:t>16/10/2015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5F64-6622-4D99-83F9-43AF528DC0D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0376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6538-69A7-4DF2-B108-A824287C715B}" type="datetimeFigureOut">
              <a:rPr lang="fr-FR" smtClean="0"/>
              <a:pPr/>
              <a:t>16/10/2015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5F64-6622-4D99-83F9-43AF528DC0D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3865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6538-69A7-4DF2-B108-A824287C715B}" type="datetimeFigureOut">
              <a:rPr lang="fr-FR" smtClean="0"/>
              <a:pPr/>
              <a:t>16/10/2015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5F64-6622-4D99-83F9-43AF528DC0D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4024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6538-69A7-4DF2-B108-A824287C715B}" type="datetimeFigureOut">
              <a:rPr lang="fr-FR" smtClean="0"/>
              <a:pPr/>
              <a:t>16/10/2015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5F64-6622-4D99-83F9-43AF528DC0D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7103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6538-69A7-4DF2-B108-A824287C715B}" type="datetimeFigureOut">
              <a:rPr lang="fr-FR" smtClean="0"/>
              <a:pPr/>
              <a:t>16/10/2015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5F64-6622-4D99-83F9-43AF528DC0D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7201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6538-69A7-4DF2-B108-A824287C715B}" type="datetimeFigureOut">
              <a:rPr lang="fr-FR" smtClean="0"/>
              <a:pPr/>
              <a:t>16/10/2015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5F64-6622-4D99-83F9-43AF528DC0D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3151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6538-69A7-4DF2-B108-A824287C715B}" type="datetimeFigureOut">
              <a:rPr lang="fr-FR" smtClean="0"/>
              <a:pPr/>
              <a:t>16/10/2015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5F64-6622-4D99-83F9-43AF528DC0D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2541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6538-69A7-4DF2-B108-A824287C715B}" type="datetimeFigureOut">
              <a:rPr lang="fr-FR" smtClean="0"/>
              <a:pPr/>
              <a:t>16/10/2015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5F64-6622-4D99-83F9-43AF528DC0D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9628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6538-69A7-4DF2-B108-A824287C715B}" type="datetimeFigureOut">
              <a:rPr lang="fr-FR" smtClean="0"/>
              <a:pPr/>
              <a:t>16/10/2015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5F64-6622-4D99-83F9-43AF528DC0D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6469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96538-69A7-4DF2-B108-A824287C715B}" type="datetimeFigureOut">
              <a:rPr lang="fr-FR" smtClean="0"/>
              <a:pPr/>
              <a:t>16/10/2015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55F64-6622-4D99-83F9-43AF528DC0D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9615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1218" y="360607"/>
            <a:ext cx="10985678" cy="860596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 smtClean="0">
                <a:solidFill>
                  <a:srgbClr val="FF0000"/>
                </a:solidFill>
              </a:rPr>
              <a:t>Immigration en France et en Europe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1221203"/>
            <a:ext cx="9144000" cy="5636797"/>
          </a:xfrm>
        </p:spPr>
        <p:txBody>
          <a:bodyPr>
            <a:normAutofit lnSpcReduction="10000"/>
          </a:bodyPr>
          <a:lstStyle/>
          <a:p>
            <a:endParaRPr lang="fr-FR" sz="4400" i="1" dirty="0" smtClean="0"/>
          </a:p>
          <a:p>
            <a:endParaRPr lang="fr-FR" sz="4400" i="1" dirty="0" smtClean="0"/>
          </a:p>
          <a:p>
            <a:endParaRPr lang="fr-FR" sz="4400" i="1" dirty="0"/>
          </a:p>
          <a:p>
            <a:endParaRPr lang="fr-FR" sz="4400" i="1" dirty="0" smtClean="0"/>
          </a:p>
          <a:p>
            <a:endParaRPr lang="fr-FR" sz="4400" i="1" dirty="0"/>
          </a:p>
          <a:p>
            <a:endParaRPr lang="fr-FR" sz="4400" i="1" dirty="0" smtClean="0"/>
          </a:p>
          <a:p>
            <a:endParaRPr lang="fr-FR" sz="4400" i="1" dirty="0"/>
          </a:p>
          <a:p>
            <a:pPr>
              <a:lnSpc>
                <a:spcPct val="110000"/>
              </a:lnSpc>
            </a:pPr>
            <a:r>
              <a:rPr lang="fr-FR" sz="3600" i="1" dirty="0" smtClean="0"/>
              <a:t>Quelques chiffres et commentaires</a:t>
            </a:r>
            <a:endParaRPr lang="fr-FR" sz="36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6264" y="2354057"/>
            <a:ext cx="4919472" cy="33710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36264" y="1221203"/>
            <a:ext cx="4919472" cy="11328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Ils sont réfugiés</a:t>
            </a:r>
          </a:p>
          <a:p>
            <a:pPr algn="ctr"/>
            <a:r>
              <a:rPr lang="fr-FR" sz="2400" dirty="0" smtClean="0"/>
              <a:t>Ils sont désespérés</a:t>
            </a:r>
          </a:p>
          <a:p>
            <a:pPr algn="ctr"/>
            <a:r>
              <a:rPr lang="fr-FR" sz="2400" dirty="0" smtClean="0"/>
              <a:t>Ce sont des êtres humains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36253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15765"/>
            <a:ext cx="10515600" cy="978794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Accueillir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94559"/>
            <a:ext cx="12192000" cy="5489575"/>
          </a:xfrm>
        </p:spPr>
        <p:txBody>
          <a:bodyPr/>
          <a:lstStyle/>
          <a:p>
            <a:pPr marL="360363" indent="0">
              <a:buNone/>
            </a:pPr>
            <a:r>
              <a:rPr lang="fr-FR" sz="3200" b="1" i="1" dirty="0" smtClean="0">
                <a:solidFill>
                  <a:srgbClr val="FF0000"/>
                </a:solidFill>
              </a:rPr>
              <a:t>« Accueillir des réfugiés ce n’est pas un acte de générosité, c’est une obligation internationale » </a:t>
            </a:r>
            <a:r>
              <a:rPr lang="fr-FR" i="1" dirty="0" smtClean="0"/>
              <a:t>Convention de Genève 1951. (R. Badinter)</a:t>
            </a:r>
          </a:p>
          <a:p>
            <a:pPr marL="360363" indent="0">
              <a:buNone/>
            </a:pPr>
            <a:r>
              <a:rPr lang="fr-FR" dirty="0"/>
              <a:t>L</a:t>
            </a:r>
            <a:r>
              <a:rPr lang="fr-FR" dirty="0" smtClean="0"/>
              <a:t>’agence </a:t>
            </a:r>
            <a:r>
              <a:rPr lang="fr-FR" dirty="0"/>
              <a:t>des Nations unies pour les réfugiés (</a:t>
            </a:r>
            <a:r>
              <a:rPr lang="fr-FR" i="1" dirty="0"/>
              <a:t>HCR</a:t>
            </a:r>
            <a:r>
              <a:rPr lang="fr-FR" dirty="0"/>
              <a:t>) octroie désormais automatiquement le statut</a:t>
            </a:r>
            <a:r>
              <a:rPr lang="fr-FR" b="1" dirty="0"/>
              <a:t> </a:t>
            </a:r>
            <a:r>
              <a:rPr lang="fr-FR" dirty="0"/>
              <a:t>de « réfugié » à toute personne fuyant la </a:t>
            </a:r>
            <a:r>
              <a:rPr lang="fr-FR" dirty="0" smtClean="0"/>
              <a:t>Syrie.</a:t>
            </a:r>
          </a:p>
          <a:p>
            <a:pPr marL="360363" indent="0">
              <a:buNone/>
            </a:pPr>
            <a:r>
              <a:rPr lang="fr-FR" dirty="0"/>
              <a:t>	</a:t>
            </a:r>
            <a:r>
              <a:rPr lang="fr-FR" dirty="0" smtClean="0"/>
              <a:t>						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en France: demandeurs d’asile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 descr="La plus grande vague de réfugiés depuis 30 ans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986" y="3121784"/>
            <a:ext cx="5086350" cy="35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11517"/>
            <a:ext cx="5086350" cy="2828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5951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4058" y="357433"/>
            <a:ext cx="10515600" cy="759853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Accueillir (2)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17286"/>
            <a:ext cx="12003110" cy="5740713"/>
          </a:xfrm>
        </p:spPr>
        <p:txBody>
          <a:bodyPr/>
          <a:lstStyle/>
          <a:p>
            <a:pPr marL="269875" indent="-88900"/>
            <a:r>
              <a:rPr lang="fr-FR" dirty="0" smtClean="0"/>
              <a:t>Les 3 pays ayant accueilli le plus </a:t>
            </a:r>
            <a:r>
              <a:rPr lang="fr-FR" smtClean="0"/>
              <a:t>de Syriens  </a:t>
            </a:r>
            <a:r>
              <a:rPr lang="fr-FR" dirty="0" smtClean="0"/>
              <a:t>ces 3 dernières années :</a:t>
            </a:r>
          </a:p>
          <a:p>
            <a:pPr marL="269875" indent="-88900">
              <a:buNone/>
            </a:pPr>
            <a:r>
              <a:rPr lang="fr-FR" dirty="0" smtClean="0"/>
              <a:t> Turquie ( 1,9 millions), Liban (1,1 millions), Jordanie (600 000).</a:t>
            </a:r>
          </a:p>
          <a:p>
            <a:pPr marL="269875" indent="-88900">
              <a:buNone/>
            </a:pPr>
            <a:endParaRPr lang="fr-FR" dirty="0" smtClean="0"/>
          </a:p>
          <a:p>
            <a:pPr marL="269875" indent="-88900">
              <a:buNone/>
            </a:pPr>
            <a:endParaRPr lang="fr-FR" dirty="0"/>
          </a:p>
          <a:p>
            <a:pPr marL="269875" indent="-88900">
              <a:buNone/>
            </a:pPr>
            <a:endParaRPr lang="fr-FR" dirty="0" smtClean="0"/>
          </a:p>
          <a:p>
            <a:pPr marL="269875" indent="-88900">
              <a:buNone/>
            </a:pPr>
            <a:endParaRPr lang="fr-FR" dirty="0"/>
          </a:p>
          <a:p>
            <a:pPr marL="269875" indent="-88900">
              <a:buNone/>
            </a:pPr>
            <a:endParaRPr lang="fr-FR" dirty="0" smtClean="0"/>
          </a:p>
          <a:p>
            <a:pPr marL="269875" indent="-88900">
              <a:buNone/>
            </a:pPr>
            <a:endParaRPr lang="fr-FR" dirty="0"/>
          </a:p>
          <a:p>
            <a:pPr marL="269875" indent="-88900"/>
            <a:r>
              <a:rPr lang="fr-FR" dirty="0" smtClean="0"/>
              <a:t>La France a accepté d’accueillir 24 000 migrants en 2 ans </a:t>
            </a:r>
          </a:p>
          <a:p>
            <a:pPr marL="269875" indent="-88900">
              <a:buNone/>
            </a:pPr>
            <a:r>
              <a:rPr lang="fr-FR" dirty="0" smtClean="0"/>
              <a:t>		(en 1979 la France avait ouvert ses portes à 128 500 boat people)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9588" y="2367330"/>
            <a:ext cx="6748272" cy="27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169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6684" y="476519"/>
            <a:ext cx="10515600" cy="798490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Quelques préjugés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3349" y="1532586"/>
            <a:ext cx="11688651" cy="51708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dirty="0" smtClean="0"/>
              <a:t>Explosion des arrivées de migrants en Europe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	(voir chiffres précédents</a:t>
            </a:r>
            <a:r>
              <a:rPr lang="fr-FR" sz="3200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fr-FR" sz="3200" dirty="0" smtClean="0"/>
              <a:t>Ils viennent pour toucher nos allocations et prendre notre travail</a:t>
            </a:r>
          </a:p>
          <a:p>
            <a:pPr>
              <a:lnSpc>
                <a:spcPct val="100000"/>
              </a:lnSpc>
            </a:pPr>
            <a:r>
              <a:rPr lang="fr-FR" sz="3200" dirty="0" smtClean="0"/>
              <a:t>L’immigration ruine les finances publiques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	(</a:t>
            </a:r>
            <a:r>
              <a:rPr lang="fr-FR" sz="3200" dirty="0" smtClean="0"/>
              <a:t>en moyenne 3 500 € de rentrée fiscale /individu et /an).</a:t>
            </a:r>
          </a:p>
          <a:p>
            <a:pPr>
              <a:lnSpc>
                <a:spcPct val="100000"/>
              </a:lnSpc>
            </a:pPr>
            <a:r>
              <a:rPr lang="fr-FR" sz="3200" dirty="0" smtClean="0"/>
              <a:t>On va faire rentrer des terroristes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(</a:t>
            </a:r>
            <a:r>
              <a:rPr lang="fr-FR" sz="3200" dirty="0" smtClean="0"/>
              <a:t>les terroristes peuvent voyager en avion, avec des faux papiers)</a:t>
            </a:r>
          </a:p>
          <a:p>
            <a:pPr>
              <a:lnSpc>
                <a:spcPct val="100000"/>
              </a:lnSpc>
            </a:pPr>
            <a:r>
              <a:rPr lang="fr-FR" sz="3200" dirty="0" smtClean="0"/>
              <a:t>L’Europe est une passoire (au contraire, c’est une forteresse ; s’établir en Europe est un parcours du combattant)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xmlns="" val="40326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70457"/>
            <a:ext cx="10515600" cy="927279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Quelques définitions (1)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23349"/>
            <a:ext cx="12192000" cy="5817986"/>
          </a:xfrm>
        </p:spPr>
        <p:txBody>
          <a:bodyPr>
            <a:normAutofit/>
          </a:bodyPr>
          <a:lstStyle/>
          <a:p>
            <a:pPr indent="-47625" defTabSz="904875">
              <a:lnSpc>
                <a:spcPct val="100000"/>
              </a:lnSpc>
              <a:tabLst>
                <a:tab pos="11745913" algn="l"/>
              </a:tabLst>
            </a:pPr>
            <a:endParaRPr lang="fr-FR" sz="4000" dirty="0" smtClean="0">
              <a:solidFill>
                <a:srgbClr val="FF0000"/>
              </a:solidFill>
            </a:endParaRPr>
          </a:p>
          <a:p>
            <a:pPr indent="-47625" defTabSz="904875">
              <a:lnSpc>
                <a:spcPct val="100000"/>
              </a:lnSpc>
              <a:tabLst>
                <a:tab pos="11745913" algn="l"/>
              </a:tabLst>
            </a:pPr>
            <a:endParaRPr lang="fr-FR" sz="4000" dirty="0">
              <a:solidFill>
                <a:srgbClr val="FF0000"/>
              </a:solidFill>
            </a:endParaRPr>
          </a:p>
          <a:p>
            <a:pPr indent="-47625" defTabSz="904875">
              <a:lnSpc>
                <a:spcPct val="100000"/>
              </a:lnSpc>
              <a:tabLst>
                <a:tab pos="11745913" algn="l"/>
              </a:tabLst>
            </a:pPr>
            <a:r>
              <a:rPr lang="fr-FR" sz="4000" dirty="0" smtClean="0">
                <a:solidFill>
                  <a:srgbClr val="FF0000"/>
                </a:solidFill>
              </a:rPr>
              <a:t>Immigré : </a:t>
            </a:r>
            <a:r>
              <a:rPr lang="fr-FR" sz="4000" dirty="0" smtClean="0"/>
              <a:t>Selon </a:t>
            </a:r>
            <a:r>
              <a:rPr lang="fr-FR" sz="4000" dirty="0"/>
              <a:t>la définition adoptée par le Haut Conseil à l'Intégration, un immigré est une personne née étrangère à l'étranger et résidant en France</a:t>
            </a:r>
            <a:r>
              <a:rPr lang="fr-FR" sz="4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2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Quelques </a:t>
            </a:r>
            <a:r>
              <a:rPr lang="fr-FR" dirty="0" smtClean="0">
                <a:solidFill>
                  <a:srgbClr val="FF0000"/>
                </a:solidFill>
              </a:rPr>
              <a:t>définitions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242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4000" dirty="0" smtClean="0">
                <a:solidFill>
                  <a:srgbClr val="FF0000"/>
                </a:solidFill>
              </a:rPr>
              <a:t>Immigré</a:t>
            </a:r>
          </a:p>
          <a:p>
            <a:pPr>
              <a:lnSpc>
                <a:spcPct val="100000"/>
              </a:lnSpc>
            </a:pPr>
            <a:r>
              <a:rPr lang="fr-FR" sz="4000" dirty="0" smtClean="0">
                <a:solidFill>
                  <a:srgbClr val="FF0000"/>
                </a:solidFill>
              </a:rPr>
              <a:t>Demandeur </a:t>
            </a:r>
            <a:r>
              <a:rPr lang="fr-FR" sz="4000" dirty="0">
                <a:solidFill>
                  <a:srgbClr val="FF0000"/>
                </a:solidFill>
              </a:rPr>
              <a:t>d’asile : </a:t>
            </a:r>
            <a:r>
              <a:rPr lang="fr-FR" sz="4000" dirty="0"/>
              <a:t>personne ayant quitté son pays en quête de protection internationale, ayant sollicité le statut de réfugié mais ne l’ayant pas encore obtenu.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460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25677"/>
            <a:ext cx="10515600" cy="926600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Quelques </a:t>
            </a:r>
            <a:r>
              <a:rPr lang="fr-FR" dirty="0" smtClean="0">
                <a:solidFill>
                  <a:srgbClr val="FF0000"/>
                </a:solidFill>
              </a:rPr>
              <a:t>définitions (3)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52276"/>
            <a:ext cx="10515600" cy="53614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4000" dirty="0" smtClean="0">
                <a:solidFill>
                  <a:srgbClr val="FF0000"/>
                </a:solidFill>
              </a:rPr>
              <a:t>Immigré</a:t>
            </a:r>
            <a:endParaRPr lang="fr-FR" sz="4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4000" dirty="0">
                <a:solidFill>
                  <a:srgbClr val="FF0000"/>
                </a:solidFill>
              </a:rPr>
              <a:t>Demandeur d’asile </a:t>
            </a:r>
            <a:endParaRPr lang="fr-FR" sz="4000" dirty="0" smtClean="0">
              <a:solidFill>
                <a:srgbClr val="FF0000"/>
              </a:solidFill>
            </a:endParaRPr>
          </a:p>
          <a:p>
            <a:pPr indent="-47625" defTabSz="904875">
              <a:lnSpc>
                <a:spcPct val="150000"/>
              </a:lnSpc>
              <a:tabLst>
                <a:tab pos="11745913" algn="l"/>
              </a:tabLst>
            </a:pPr>
            <a:r>
              <a:rPr lang="fr-FR" sz="4000" dirty="0">
                <a:solidFill>
                  <a:srgbClr val="FF0000"/>
                </a:solidFill>
              </a:rPr>
              <a:t>Réfugié : </a:t>
            </a:r>
            <a:r>
              <a:rPr lang="fr-FR" sz="4000" dirty="0"/>
              <a:t>personne qui a fui son pays par crainte d’y être persécutée </a:t>
            </a:r>
            <a:r>
              <a:rPr lang="fr-FR" sz="4000" dirty="0" smtClean="0"/>
              <a:t>[…]. Le </a:t>
            </a:r>
            <a:r>
              <a:rPr lang="fr-FR" sz="4000" dirty="0"/>
              <a:t>statut de réfugié lui a été reconnu. (Convention de Genève 1951). </a:t>
            </a:r>
            <a:endParaRPr lang="fr-FR" sz="4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0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57578"/>
            <a:ext cx="10515600" cy="1445989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Évolution du nombre d’entrées d’immigrés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en France de 2004 à 2012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62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Immigration légale : </a:t>
            </a:r>
            <a:r>
              <a:rPr lang="fr-FR" dirty="0" smtClean="0"/>
              <a:t>les immigrés représentaient </a:t>
            </a:r>
            <a:endParaRPr lang="fr-FR" b="1" dirty="0" smtClean="0"/>
          </a:p>
          <a:p>
            <a:endParaRPr lang="fr-FR" dirty="0" smtClean="0"/>
          </a:p>
          <a:p>
            <a:r>
              <a:rPr lang="fr-FR" dirty="0" smtClean="0"/>
              <a:t>en 1975 : 7,5 % de la population</a:t>
            </a:r>
          </a:p>
          <a:p>
            <a:r>
              <a:rPr lang="fr-FR" dirty="0"/>
              <a:t>e</a:t>
            </a:r>
            <a:r>
              <a:rPr lang="fr-FR" dirty="0" smtClean="0"/>
              <a:t>n 2004 : 8 %</a:t>
            </a:r>
          </a:p>
          <a:p>
            <a:r>
              <a:rPr lang="fr-FR" dirty="0"/>
              <a:t>d</a:t>
            </a:r>
            <a:r>
              <a:rPr lang="fr-FR" dirty="0" smtClean="0"/>
              <a:t>ébut 2013 : 8,8 %	</a:t>
            </a:r>
          </a:p>
          <a:p>
            <a:pPr marL="0" indent="0">
              <a:buNone/>
            </a:pPr>
            <a:r>
              <a:rPr lang="fr-FR" i="1" dirty="0" smtClean="0"/>
              <a:t>Légère augmentation due </a:t>
            </a:r>
          </a:p>
          <a:p>
            <a:pPr marL="0" indent="0">
              <a:buNone/>
            </a:pPr>
            <a:r>
              <a:rPr lang="fr-FR" i="1" dirty="0" smtClean="0"/>
              <a:t>à l’augmentation du nombre de </a:t>
            </a:r>
          </a:p>
          <a:p>
            <a:pPr marL="0" indent="0">
              <a:buNone/>
            </a:pPr>
            <a:r>
              <a:rPr lang="fr-FR" i="1" dirty="0"/>
              <a:t>m</a:t>
            </a:r>
            <a:r>
              <a:rPr lang="fr-FR" i="1" dirty="0" smtClean="0"/>
              <a:t>igrants européens.</a:t>
            </a:r>
            <a:endParaRPr lang="fr-FR" i="1" dirty="0"/>
          </a:p>
          <a:p>
            <a:pPr marL="0" indent="0">
              <a:buNone/>
            </a:pPr>
            <a:r>
              <a:rPr lang="fr-FR" sz="2400" i="1" dirty="0" smtClean="0"/>
              <a:t>Chiffres Insee</a:t>
            </a:r>
            <a:endParaRPr lang="fr-FR" sz="2400" i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4579" y="2420821"/>
            <a:ext cx="4320000" cy="413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13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80116"/>
            <a:ext cx="10515600" cy="965915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Immigration illégale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46031"/>
            <a:ext cx="10515600" cy="5444499"/>
          </a:xfrm>
        </p:spPr>
        <p:txBody>
          <a:bodyPr/>
          <a:lstStyle/>
          <a:p>
            <a:pPr marL="0" indent="0">
              <a:buNone/>
            </a:pPr>
            <a:r>
              <a:rPr lang="fr-FR" sz="2400" i="1" dirty="0" smtClean="0"/>
              <a:t>Chiffres </a:t>
            </a:r>
            <a:r>
              <a:rPr lang="fr-FR" sz="2400" i="1" dirty="0" err="1" smtClean="0"/>
              <a:t>Frontex</a:t>
            </a:r>
            <a:r>
              <a:rPr lang="fr-FR" sz="2400" i="1" dirty="0" smtClean="0"/>
              <a:t> (agence européenne de surveillance des frontières)</a:t>
            </a:r>
            <a:endParaRPr lang="fr-FR" dirty="0" smtClean="0"/>
          </a:p>
          <a:p>
            <a:r>
              <a:rPr lang="fr-FR" dirty="0" smtClean="0"/>
              <a:t>Entre 2008 et 2014 augmentation estimée pour l’ensemble des pays européens : 61 %</a:t>
            </a:r>
          </a:p>
          <a:p>
            <a:r>
              <a:rPr lang="fr-FR" dirty="0" smtClean="0"/>
              <a:t>De 2013 à 2014 : 100 000             274 000 (0,05 % de la population)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En 2015 l’ONU prévoit 700 000 entrées par la mer.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5061398" y="2651813"/>
            <a:ext cx="618185" cy="1118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2422" y="3199454"/>
            <a:ext cx="5400000" cy="232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74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43189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Destinations des immigrés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608" y="1825624"/>
            <a:ext cx="11831392" cy="4922905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sz="2400" dirty="0" smtClean="0"/>
          </a:p>
          <a:p>
            <a:r>
              <a:rPr lang="fr-FR" sz="2400" dirty="0" smtClean="0"/>
              <a:t>Taux de rejet des demandes d’asile en 2013 </a:t>
            </a:r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dirty="0" smtClean="0"/>
              <a:t>en Europe  :  66% en moyenne</a:t>
            </a:r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dirty="0" smtClean="0"/>
              <a:t>en France  :  83 %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6304" y="1664799"/>
            <a:ext cx="5400000" cy="26191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426" y="865031"/>
            <a:ext cx="4680000" cy="424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38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Pays d’ origine des immigrants (2014-2015)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325562"/>
            <a:ext cx="12191999" cy="5532437"/>
          </a:xfrm>
        </p:spPr>
        <p:txBody>
          <a:bodyPr>
            <a:normAutofit fontScale="92500" lnSpcReduction="20000"/>
          </a:bodyPr>
          <a:lstStyle/>
          <a:p>
            <a:pPr marL="269875" indent="0">
              <a:buNone/>
            </a:pPr>
            <a:r>
              <a:rPr lang="fr-FR" dirty="0" smtClean="0"/>
              <a:t>Janvier à août 2015 :</a:t>
            </a:r>
          </a:p>
          <a:p>
            <a:pPr marL="269875" indent="0"/>
            <a:r>
              <a:rPr lang="fr-FR" dirty="0" smtClean="0"/>
              <a:t>Syrie : 87 500  (31 % des « arrivants »)</a:t>
            </a:r>
          </a:p>
          <a:p>
            <a:pPr marL="269875" indent="0"/>
            <a:r>
              <a:rPr lang="fr-FR" dirty="0" smtClean="0"/>
              <a:t>Afghanistan : 39 000  (13,8 %)</a:t>
            </a:r>
          </a:p>
          <a:p>
            <a:pPr marL="269875" indent="0"/>
            <a:r>
              <a:rPr lang="fr-FR" dirty="0" smtClean="0"/>
              <a:t>Kosovo : 24 000  (8,5 %)</a:t>
            </a:r>
          </a:p>
          <a:p>
            <a:pPr marL="269875" indent="0"/>
            <a:r>
              <a:rPr lang="fr-FR" dirty="0" smtClean="0"/>
              <a:t>Erythrée : 24 000 (8,5 %)</a:t>
            </a:r>
          </a:p>
          <a:p>
            <a:pPr marL="269875" indent="0"/>
            <a:r>
              <a:rPr lang="fr-FR" dirty="0" smtClean="0"/>
              <a:t>Irak : 24 000 (8,5 %)</a:t>
            </a:r>
          </a:p>
          <a:p>
            <a:pPr marL="269875" indent="0"/>
            <a:r>
              <a:rPr lang="fr-FR" dirty="0" smtClean="0"/>
              <a:t>Lybie</a:t>
            </a:r>
          </a:p>
          <a:p>
            <a:pPr marL="269875" indent="0"/>
            <a:r>
              <a:rPr lang="fr-FR" dirty="0" smtClean="0"/>
              <a:t>République démocratique Congo</a:t>
            </a:r>
          </a:p>
          <a:p>
            <a:pPr marL="269875" indent="0">
              <a:buNone/>
            </a:pPr>
            <a:endParaRPr lang="fr-FR" dirty="0"/>
          </a:p>
          <a:p>
            <a:pPr marL="269875" indent="0">
              <a:buNone/>
            </a:pPr>
            <a:r>
              <a:rPr lang="fr-FR" b="1" dirty="0" smtClean="0"/>
              <a:t>Morts et disparus en Méditerranée : </a:t>
            </a:r>
          </a:p>
          <a:p>
            <a:pPr marL="269875" indent="0">
              <a:buNone/>
            </a:pPr>
            <a:r>
              <a:rPr lang="fr-FR" dirty="0" smtClean="0"/>
              <a:t>2011 à août 2015 : 10 110 (</a:t>
            </a:r>
            <a:r>
              <a:rPr lang="fr-FR" i="1" dirty="0" smtClean="0"/>
              <a:t>Office national des migrations</a:t>
            </a:r>
            <a:r>
              <a:rPr lang="fr-FR" dirty="0" smtClean="0"/>
              <a:t>)</a:t>
            </a:r>
          </a:p>
          <a:p>
            <a:pPr marL="269875" indent="0">
              <a:buNone/>
            </a:pPr>
            <a:r>
              <a:rPr lang="fr-FR" dirty="0" smtClean="0"/>
              <a:t>En 2014 : 3281</a:t>
            </a:r>
          </a:p>
          <a:p>
            <a:pPr marL="269875" indent="0">
              <a:buNone/>
            </a:pPr>
            <a:r>
              <a:rPr lang="fr-FR" dirty="0" smtClean="0"/>
              <a:t>En 2015 : 2432 en 8 mois.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900" y="1275978"/>
            <a:ext cx="5400000" cy="372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18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4963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Causes de l’immigration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518" y="984963"/>
            <a:ext cx="11715482" cy="5422967"/>
          </a:xfrm>
        </p:spPr>
        <p:txBody>
          <a:bodyPr>
            <a:normAutofit lnSpcReduction="10000"/>
          </a:bodyPr>
          <a:lstStyle/>
          <a:p>
            <a:pPr marL="2511425" indent="-269875"/>
            <a:r>
              <a:rPr lang="fr-FR" b="1" dirty="0" smtClean="0"/>
              <a:t>Syrie</a:t>
            </a:r>
            <a:r>
              <a:rPr lang="fr-FR" dirty="0" smtClean="0"/>
              <a:t> : une guerre totale depuis 4 ans. 240 000 morts. </a:t>
            </a:r>
          </a:p>
          <a:p>
            <a:pPr marL="3503613" indent="0">
              <a:buNone/>
            </a:pPr>
            <a:r>
              <a:rPr lang="fr-FR" dirty="0" smtClean="0"/>
              <a:t>12 millions d’habitants sur 23 millions sur les routes.</a:t>
            </a:r>
          </a:p>
          <a:p>
            <a:r>
              <a:rPr lang="fr-FR" b="1" dirty="0" smtClean="0"/>
              <a:t>Afghanistan</a:t>
            </a:r>
            <a:r>
              <a:rPr lang="fr-FR" dirty="0" smtClean="0"/>
              <a:t> : guerre civile, attentats, nombre de victimes civiles en hausse.</a:t>
            </a:r>
          </a:p>
          <a:p>
            <a:r>
              <a:rPr lang="fr-FR" b="1" dirty="0" smtClean="0"/>
              <a:t>Erythrée</a:t>
            </a:r>
            <a:r>
              <a:rPr lang="fr-FR" dirty="0" smtClean="0"/>
              <a:t> : régime totalitaire, la pire dictature d’Afrique. </a:t>
            </a:r>
          </a:p>
          <a:p>
            <a:pPr marL="992188" indent="0">
              <a:buNone/>
            </a:pPr>
            <a:r>
              <a:rPr lang="fr-FR" dirty="0" smtClean="0"/>
              <a:t>Élimination des opposants. Suppression des libertés.</a:t>
            </a:r>
          </a:p>
          <a:p>
            <a:r>
              <a:rPr lang="fr-FR" b="1" dirty="0" smtClean="0"/>
              <a:t>Kosovo</a:t>
            </a:r>
            <a:r>
              <a:rPr lang="fr-FR" dirty="0" smtClean="0"/>
              <a:t> : instabilité politique et sociale ; pauvreté et corruption.</a:t>
            </a:r>
          </a:p>
          <a:p>
            <a:r>
              <a:rPr lang="fr-FR" b="1" dirty="0" smtClean="0"/>
              <a:t>Irak </a:t>
            </a:r>
            <a:r>
              <a:rPr lang="fr-FR" dirty="0" smtClean="0"/>
              <a:t>: une guerre sans fin. Guerre civile sanglante « au bord du désastre humanitaire » d’après l’Unicef. 15 000 morts en 2014.</a:t>
            </a:r>
          </a:p>
          <a:p>
            <a:r>
              <a:rPr lang="fr-FR" b="1" dirty="0" smtClean="0"/>
              <a:t>Lybie</a:t>
            </a:r>
            <a:r>
              <a:rPr lang="fr-FR" dirty="0" smtClean="0"/>
              <a:t> : pays éclaté, conflit armé, instabilité politique (milices islamiques)</a:t>
            </a:r>
          </a:p>
          <a:p>
            <a:pPr marL="3141663" indent="-269875"/>
            <a:r>
              <a:rPr lang="fr-FR" b="1" dirty="0" smtClean="0"/>
              <a:t>RDC</a:t>
            </a:r>
            <a:r>
              <a:rPr lang="fr-FR" dirty="0" smtClean="0"/>
              <a:t> : dictature et guérillas. </a:t>
            </a:r>
          </a:p>
          <a:p>
            <a:pPr marL="4030663" indent="0">
              <a:buNone/>
            </a:pPr>
            <a:r>
              <a:rPr lang="fr-FR" dirty="0" smtClean="0"/>
              <a:t>Atteintes aux libertés fondamentales.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064" y="392534"/>
            <a:ext cx="2099257" cy="14022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3893" y="2261315"/>
            <a:ext cx="2148626" cy="107431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063" y="5038353"/>
            <a:ext cx="2099257" cy="14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54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2492</TotalTime>
  <Words>375</Words>
  <Application>Microsoft Office PowerPoint</Application>
  <PresentationFormat>Personnalisé</PresentationFormat>
  <Paragraphs>106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Immigration en France et en Europe</vt:lpstr>
      <vt:lpstr>Quelques définitions (1)</vt:lpstr>
      <vt:lpstr>Quelques définitions (2)</vt:lpstr>
      <vt:lpstr>Quelques définitions (3)</vt:lpstr>
      <vt:lpstr>Évolution du nombre d’entrées d’immigrés en France de 2004 à 2012 </vt:lpstr>
      <vt:lpstr>Immigration illégale </vt:lpstr>
      <vt:lpstr>Destinations des immigrés</vt:lpstr>
      <vt:lpstr>Pays d’ origine des immigrants (2014-2015)</vt:lpstr>
      <vt:lpstr>Causes de l’immigration</vt:lpstr>
      <vt:lpstr>Accueillir </vt:lpstr>
      <vt:lpstr>Accueillir (2)</vt:lpstr>
      <vt:lpstr>Quelques préjugés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 en France et en Europe</dc:title>
  <dc:creator>Marie-Noële Duchêne</dc:creator>
  <cp:lastModifiedBy>Jean-Luc</cp:lastModifiedBy>
  <cp:revision>68</cp:revision>
  <cp:lastPrinted>2015-10-05T08:26:26Z</cp:lastPrinted>
  <dcterms:created xsi:type="dcterms:W3CDTF">2015-09-15T13:29:50Z</dcterms:created>
  <dcterms:modified xsi:type="dcterms:W3CDTF">2015-10-16T20:34:26Z</dcterms:modified>
</cp:coreProperties>
</file>