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DBF96CB-D91E-40BF-959D-B011915CDEA2}" type="datetimeFigureOut">
              <a:rPr lang="fr-FR" smtClean="0"/>
              <a:pPr/>
              <a:t>28/09/2015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4306E3-2FB6-4A95-838E-AF0EDED89A1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BF96CB-D91E-40BF-959D-B011915CDEA2}" type="datetimeFigureOut">
              <a:rPr lang="fr-FR" smtClean="0"/>
              <a:pPr/>
              <a:t>28/09/2015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4306E3-2FB6-4A95-838E-AF0EDED89A1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BF96CB-D91E-40BF-959D-B011915CDEA2}" type="datetimeFigureOut">
              <a:rPr lang="fr-FR" smtClean="0"/>
              <a:pPr/>
              <a:t>28/09/2015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4306E3-2FB6-4A95-838E-AF0EDED89A1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DBF96CB-D91E-40BF-959D-B011915CDEA2}" type="datetimeFigureOut">
              <a:rPr lang="fr-FR" smtClean="0"/>
              <a:pPr/>
              <a:t>28/09/2015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4306E3-2FB6-4A95-838E-AF0EDED89A1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DBF96CB-D91E-40BF-959D-B011915CDEA2}" type="datetimeFigureOut">
              <a:rPr lang="fr-FR" smtClean="0"/>
              <a:pPr/>
              <a:t>28/09/2015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4306E3-2FB6-4A95-838E-AF0EDED89A1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DBF96CB-D91E-40BF-959D-B011915CDEA2}" type="datetimeFigureOut">
              <a:rPr lang="fr-FR" smtClean="0"/>
              <a:pPr/>
              <a:t>28/09/2015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4306E3-2FB6-4A95-838E-AF0EDED89A1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DBF96CB-D91E-40BF-959D-B011915CDEA2}" type="datetimeFigureOut">
              <a:rPr lang="fr-FR" smtClean="0"/>
              <a:pPr/>
              <a:t>28/09/2015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04306E3-2FB6-4A95-838E-AF0EDED89A1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DBF96CB-D91E-40BF-959D-B011915CDEA2}" type="datetimeFigureOut">
              <a:rPr lang="fr-FR" smtClean="0"/>
              <a:pPr/>
              <a:t>28/09/2015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04306E3-2FB6-4A95-838E-AF0EDED89A1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DBF96CB-D91E-40BF-959D-B011915CDEA2}" type="datetimeFigureOut">
              <a:rPr lang="fr-FR" smtClean="0"/>
              <a:pPr/>
              <a:t>28/09/2015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04306E3-2FB6-4A95-838E-AF0EDED89A1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DBF96CB-D91E-40BF-959D-B011915CDEA2}" type="datetimeFigureOut">
              <a:rPr lang="fr-FR" smtClean="0"/>
              <a:pPr/>
              <a:t>28/09/2015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4306E3-2FB6-4A95-838E-AF0EDED89A1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DBF96CB-D91E-40BF-959D-B011915CDEA2}" type="datetimeFigureOut">
              <a:rPr lang="fr-FR" smtClean="0"/>
              <a:pPr/>
              <a:t>28/09/2015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4306E3-2FB6-4A95-838E-AF0EDED89A1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F96CB-D91E-40BF-959D-B011915CDEA2}" type="datetimeFigureOut">
              <a:rPr lang="fr-FR" smtClean="0"/>
              <a:pPr/>
              <a:t>28/09/2015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4306E3-2FB6-4A95-838E-AF0EDED89A1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t>enfants </a:t>
            </a:r>
            <a:r>
              <a:rPr lang="fr-FR" b="1" dirty="0"/>
              <a:t>des immigrés</a:t>
            </a:r>
          </a:p>
        </p:txBody>
      </p:sp>
      <p:sp>
        <p:nvSpPr>
          <p:cNvPr id="3" name="Sous-titre 2"/>
          <p:cNvSpPr>
            <a:spLocks noGrp="1"/>
          </p:cNvSpPr>
          <p:nvPr>
            <p:ph type="subTitle" idx="1"/>
          </p:nvPr>
        </p:nvSpPr>
        <p:spPr/>
        <p:txBody>
          <a:bodyPr/>
          <a:lstStyle/>
          <a:p>
            <a:r>
              <a:rPr lang="fr-FR" b="1" dirty="0" smtClean="0">
                <a:solidFill>
                  <a:srgbClr val="0070C0"/>
                </a:solidFill>
              </a:rPr>
              <a:t>ils nous appellent « les français »….</a:t>
            </a:r>
            <a:endParaRPr lang="fr-FR" b="1"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solidFill>
                  <a:srgbClr val="0070C0"/>
                </a:solidFill>
              </a:rPr>
              <a:t>quelques mots de conclusion </a:t>
            </a:r>
            <a:r>
              <a:rPr lang="fr-FR" dirty="0" smtClean="0">
                <a:solidFill>
                  <a:srgbClr val="0070C0"/>
                </a:solidFill>
              </a:rPr>
              <a:t>…</a:t>
            </a:r>
            <a:endParaRPr lang="fr-FR" dirty="0">
              <a:solidFill>
                <a:srgbClr val="0070C0"/>
              </a:solidFill>
            </a:endParaRPr>
          </a:p>
        </p:txBody>
      </p:sp>
      <p:sp>
        <p:nvSpPr>
          <p:cNvPr id="3" name="Espace réservé du contenu 2"/>
          <p:cNvSpPr>
            <a:spLocks noGrp="1"/>
          </p:cNvSpPr>
          <p:nvPr>
            <p:ph idx="1"/>
          </p:nvPr>
        </p:nvSpPr>
        <p:spPr/>
        <p:txBody>
          <a:bodyPr>
            <a:normAutofit fontScale="92500"/>
          </a:bodyPr>
          <a:lstStyle/>
          <a:p>
            <a:endParaRPr lang="fr-FR" dirty="0" smtClean="0"/>
          </a:p>
          <a:p>
            <a:endParaRPr lang="fr-FR" dirty="0" smtClean="0"/>
          </a:p>
          <a:p>
            <a:pPr>
              <a:buNone/>
            </a:pPr>
            <a:r>
              <a:rPr lang="fr-FR" sz="3500" dirty="0" smtClean="0"/>
              <a:t>et  pour accueillir François </a:t>
            </a:r>
            <a:r>
              <a:rPr lang="fr-FR" sz="3500" dirty="0" err="1" smtClean="0"/>
              <a:t>Vouga</a:t>
            </a:r>
            <a:r>
              <a:rPr lang="fr-FR" sz="3500" dirty="0" smtClean="0"/>
              <a:t> …</a:t>
            </a:r>
          </a:p>
          <a:p>
            <a:pPr>
              <a:buNone/>
            </a:pPr>
            <a:endParaRPr lang="fr-FR" dirty="0" smtClean="0"/>
          </a:p>
          <a:p>
            <a:pPr>
              <a:buNone/>
            </a:pPr>
            <a:r>
              <a:rPr lang="fr-FR" dirty="0" smtClean="0"/>
              <a:t>    </a:t>
            </a:r>
            <a:r>
              <a:rPr lang="fr-FR" sz="3000" dirty="0" smtClean="0"/>
              <a:t>François </a:t>
            </a:r>
            <a:r>
              <a:rPr lang="fr-FR" sz="3000" dirty="0" err="1" smtClean="0"/>
              <a:t>Vouga</a:t>
            </a:r>
            <a:r>
              <a:rPr lang="fr-FR" sz="3000" dirty="0" smtClean="0"/>
              <a:t> est professeur à la  Faculté libre de théologie protestante de Bielefeld, en Allemagne. Il est l’auteur de nombreux ouvrages qui font référence sur le christianisme des origines, le projet de Dieu pour les chrétiens et l’interprétation de Pâques. </a:t>
            </a:r>
            <a:endParaRPr lang="fr-FR" sz="3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70C0"/>
                </a:solidFill>
              </a:rPr>
              <a:t>ils </a:t>
            </a:r>
            <a:r>
              <a:rPr lang="fr-FR" dirty="0">
                <a:solidFill>
                  <a:srgbClr val="0070C0"/>
                </a:solidFill>
              </a:rPr>
              <a:t>nous appellent « les français </a:t>
            </a:r>
            <a:r>
              <a:rPr lang="fr-FR" dirty="0" smtClean="0">
                <a:solidFill>
                  <a:srgbClr val="0070C0"/>
                </a:solidFill>
              </a:rPr>
              <a:t>»….</a:t>
            </a:r>
            <a:r>
              <a:rPr lang="fr-FR" dirty="0"/>
              <a:t/>
            </a:r>
            <a:br>
              <a:rPr lang="fr-FR" dirty="0"/>
            </a:br>
            <a:endParaRPr lang="fr-FR" dirty="0"/>
          </a:p>
        </p:txBody>
      </p:sp>
      <p:sp>
        <p:nvSpPr>
          <p:cNvPr id="3" name="Espace réservé du contenu 2"/>
          <p:cNvSpPr>
            <a:spLocks noGrp="1"/>
          </p:cNvSpPr>
          <p:nvPr>
            <p:ph idx="1"/>
          </p:nvPr>
        </p:nvSpPr>
        <p:spPr>
          <a:xfrm>
            <a:off x="467544" y="1844824"/>
            <a:ext cx="8229600" cy="4525963"/>
          </a:xfrm>
        </p:spPr>
        <p:txBody>
          <a:bodyPr/>
          <a:lstStyle/>
          <a:p>
            <a:pPr>
              <a:buFont typeface="Wingdings" pitchFamily="2" charset="2"/>
              <a:buChar char="§"/>
            </a:pPr>
            <a:r>
              <a:rPr lang="fr-FR" dirty="0"/>
              <a:t>jeunes nés en France, devenus français à leur </a:t>
            </a:r>
            <a:r>
              <a:rPr lang="fr-FR" dirty="0" smtClean="0"/>
              <a:t>majorité</a:t>
            </a:r>
          </a:p>
          <a:p>
            <a:pPr>
              <a:buFont typeface="Wingdings" pitchFamily="2" charset="2"/>
              <a:buChar char="§"/>
            </a:pPr>
            <a:r>
              <a:rPr lang="fr-FR" dirty="0"/>
              <a:t>défaut d’accueil de cette jeunesse </a:t>
            </a:r>
            <a:endParaRPr lang="fr-FR" dirty="0" smtClean="0"/>
          </a:p>
          <a:p>
            <a:endParaRPr lang="fr-FR" dirty="0"/>
          </a:p>
          <a:p>
            <a:pPr>
              <a:buNone/>
            </a:pPr>
            <a:endParaRPr lang="fr-FR" dirty="0"/>
          </a:p>
          <a:p>
            <a:pPr>
              <a:buNone/>
            </a:pPr>
            <a:endParaRPr lang="fr-FR" dirty="0" smtClean="0"/>
          </a:p>
          <a:p>
            <a:pPr>
              <a:buNone/>
            </a:pPr>
            <a:r>
              <a:rPr lang="fr-FR" dirty="0" smtClean="0"/>
              <a:t>tout </a:t>
            </a:r>
            <a:r>
              <a:rPr lang="fr-FR" dirty="0"/>
              <a:t>ça méritait de chercher  à </a:t>
            </a:r>
            <a:r>
              <a:rPr lang="fr-FR" dirty="0" smtClean="0"/>
              <a:t>comprendre…..</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1600200"/>
            <a:ext cx="8229600" cy="4853136"/>
          </a:xfrm>
        </p:spPr>
        <p:txBody>
          <a:bodyPr>
            <a:normAutofit fontScale="70000" lnSpcReduction="20000"/>
          </a:bodyPr>
          <a:lstStyle/>
          <a:p>
            <a:pPr>
              <a:buNone/>
            </a:pPr>
            <a:endParaRPr lang="fr-FR" dirty="0" smtClean="0"/>
          </a:p>
          <a:p>
            <a:pPr>
              <a:buNone/>
            </a:pPr>
            <a:endParaRPr lang="fr-FR" dirty="0"/>
          </a:p>
          <a:p>
            <a:pPr>
              <a:buNone/>
            </a:pPr>
            <a:endParaRPr lang="fr-FR" dirty="0" smtClean="0"/>
          </a:p>
          <a:p>
            <a:pPr>
              <a:buNone/>
            </a:pPr>
            <a:endParaRPr lang="fr-FR" dirty="0"/>
          </a:p>
          <a:p>
            <a:pPr>
              <a:buNone/>
            </a:pPr>
            <a:endParaRPr lang="fr-FR" dirty="0" smtClean="0"/>
          </a:p>
          <a:p>
            <a:pPr>
              <a:buNone/>
            </a:pPr>
            <a:endParaRPr lang="fr-FR" dirty="0"/>
          </a:p>
          <a:p>
            <a:pPr>
              <a:buNone/>
            </a:pPr>
            <a:r>
              <a:rPr lang="fr-FR" dirty="0" smtClean="0"/>
              <a:t>						</a:t>
            </a:r>
            <a:r>
              <a:rPr lang="fr-FR" sz="2900" dirty="0"/>
              <a:t>293, Avenue Daumesnil, </a:t>
            </a:r>
            <a:r>
              <a:rPr lang="fr-FR" sz="2900" dirty="0" smtClean="0"/>
              <a:t>						75012 Paris - </a:t>
            </a:r>
            <a:r>
              <a:rPr lang="fr-FR" sz="2900" dirty="0"/>
              <a:t>01 53 59 58 60 </a:t>
            </a:r>
            <a:endParaRPr lang="fr-FR" sz="2900" dirty="0" smtClean="0"/>
          </a:p>
          <a:p>
            <a:pPr>
              <a:buNone/>
            </a:pPr>
            <a:r>
              <a:rPr lang="fr-FR" sz="2900" b="1" dirty="0" smtClean="0"/>
              <a:t>						</a:t>
            </a:r>
            <a:r>
              <a:rPr lang="fr-FR" sz="2900" dirty="0" smtClean="0"/>
              <a:t>Mo – Porte Dorée</a:t>
            </a:r>
            <a:endParaRPr lang="fr-FR" sz="2900" dirty="0"/>
          </a:p>
          <a:p>
            <a:pPr>
              <a:buNone/>
            </a:pPr>
            <a:r>
              <a:rPr lang="fr-FR" b="1" dirty="0" smtClean="0"/>
              <a:t>						</a:t>
            </a:r>
            <a:r>
              <a:rPr lang="fr-FR" b="1" dirty="0"/>
              <a:t>	</a:t>
            </a:r>
            <a:r>
              <a:rPr lang="fr-FR" b="1" dirty="0" smtClean="0"/>
              <a:t>					</a:t>
            </a:r>
            <a:r>
              <a:rPr lang="fr-FR" b="1" dirty="0" smtClean="0"/>
              <a:t>		</a:t>
            </a:r>
            <a:r>
              <a:rPr lang="fr-FR" sz="2600" b="1" i="1" dirty="0" smtClean="0"/>
              <a:t>Peggy </a:t>
            </a:r>
            <a:r>
              <a:rPr lang="fr-FR" sz="2600" b="1" i="1" dirty="0" err="1" smtClean="0"/>
              <a:t>Derder</a:t>
            </a:r>
            <a:endParaRPr lang="fr-FR" sz="2600" b="1" i="1" dirty="0" smtClean="0"/>
          </a:p>
          <a:p>
            <a:pPr>
              <a:buNone/>
            </a:pPr>
            <a:r>
              <a:rPr lang="fr-FR" sz="2600" i="1" dirty="0" smtClean="0"/>
              <a:t>						 «</a:t>
            </a:r>
            <a:r>
              <a:rPr lang="fr-FR" sz="2600" i="1" dirty="0"/>
              <a:t>Idées reçues sur les </a:t>
            </a:r>
            <a:r>
              <a:rPr lang="fr-FR" sz="2600" i="1" dirty="0" smtClean="0"/>
              <a:t>						générations </a:t>
            </a:r>
            <a:r>
              <a:rPr lang="fr-FR" sz="2600" i="1" dirty="0"/>
              <a:t>issues de </a:t>
            </a:r>
            <a:r>
              <a:rPr lang="fr-FR" sz="2600" i="1" dirty="0" smtClean="0"/>
              <a:t>						l’immigration</a:t>
            </a:r>
            <a:r>
              <a:rPr lang="fr-FR" sz="2600" i="1" dirty="0"/>
              <a:t> </a:t>
            </a:r>
            <a:r>
              <a:rPr lang="fr-FR" sz="2600" i="1" dirty="0" smtClean="0"/>
              <a:t>». Col.</a:t>
            </a:r>
            <a:r>
              <a:rPr lang="fr-FR" sz="2600" i="1" dirty="0" smtClean="0"/>
              <a:t> </a:t>
            </a:r>
            <a:r>
              <a:rPr lang="fr-FR" sz="2600" i="1" dirty="0" smtClean="0"/>
              <a:t>idées </a:t>
            </a:r>
            <a:r>
              <a:rPr lang="fr-FR" sz="2600" i="1" dirty="0" smtClean="0"/>
              <a:t>         					Reçues </a:t>
            </a:r>
            <a:endParaRPr lang="fr-FR" sz="2600" i="1" dirty="0"/>
          </a:p>
        </p:txBody>
      </p:sp>
      <p:pic>
        <p:nvPicPr>
          <p:cNvPr id="1026" name="Picture 2" descr="C:\Users\asus\Pictures\1024px-Cité-Immigration-Façade.jpg"/>
          <p:cNvPicPr>
            <a:picLocks noChangeAspect="1" noChangeArrowheads="1"/>
          </p:cNvPicPr>
          <p:nvPr/>
        </p:nvPicPr>
        <p:blipFill>
          <a:blip r:embed="rId2" cstate="print"/>
          <a:srcRect/>
          <a:stretch>
            <a:fillRect/>
          </a:stretch>
        </p:blipFill>
        <p:spPr bwMode="auto">
          <a:xfrm>
            <a:off x="395536" y="980728"/>
            <a:ext cx="3672408" cy="2754306"/>
          </a:xfrm>
          <a:prstGeom prst="rect">
            <a:avLst/>
          </a:prstGeom>
          <a:noFill/>
        </p:spPr>
      </p:pic>
      <p:pic>
        <p:nvPicPr>
          <p:cNvPr id="1027" name="Picture 3" descr="C:\Users\asus\Pictures\1024px-Cité-Immigration3.jpg"/>
          <p:cNvPicPr>
            <a:picLocks noChangeAspect="1" noChangeArrowheads="1"/>
          </p:cNvPicPr>
          <p:nvPr/>
        </p:nvPicPr>
        <p:blipFill>
          <a:blip r:embed="rId3" cstate="print"/>
          <a:srcRect/>
          <a:stretch>
            <a:fillRect/>
          </a:stretch>
        </p:blipFill>
        <p:spPr bwMode="auto">
          <a:xfrm>
            <a:off x="395536" y="3933056"/>
            <a:ext cx="3672408" cy="2484276"/>
          </a:xfrm>
          <a:prstGeom prst="rect">
            <a:avLst/>
          </a:prstGeom>
          <a:noFill/>
        </p:spPr>
      </p:pic>
      <p:pic>
        <p:nvPicPr>
          <p:cNvPr id="1028" name="Picture 4" descr="C:\Users\asus\Pictures\Logo_du_musée_de_l'Histoire_de_l'immigration.jpg"/>
          <p:cNvPicPr>
            <a:picLocks noChangeAspect="1" noChangeArrowheads="1"/>
          </p:cNvPicPr>
          <p:nvPr/>
        </p:nvPicPr>
        <p:blipFill>
          <a:blip r:embed="rId4" cstate="print"/>
          <a:srcRect/>
          <a:stretch>
            <a:fillRect/>
          </a:stretch>
        </p:blipFill>
        <p:spPr bwMode="auto">
          <a:xfrm>
            <a:off x="5076056" y="1340768"/>
            <a:ext cx="2376264" cy="230425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idées reçues….le contexte</a:t>
            </a:r>
            <a:endParaRPr lang="fr-FR" dirty="0">
              <a:solidFill>
                <a:srgbClr val="0070C0"/>
              </a:solidFill>
            </a:endParaRPr>
          </a:p>
        </p:txBody>
      </p:sp>
      <p:sp>
        <p:nvSpPr>
          <p:cNvPr id="3" name="Espace réservé du contenu 2"/>
          <p:cNvSpPr>
            <a:spLocks noGrp="1"/>
          </p:cNvSpPr>
          <p:nvPr>
            <p:ph idx="1"/>
          </p:nvPr>
        </p:nvSpPr>
        <p:spPr>
          <a:xfrm>
            <a:off x="457200" y="1916832"/>
            <a:ext cx="8229600" cy="4209331"/>
          </a:xfrm>
        </p:spPr>
        <p:txBody>
          <a:bodyPr/>
          <a:lstStyle/>
          <a:p>
            <a:pPr>
              <a:buFont typeface="Wingdings" pitchFamily="2" charset="2"/>
              <a:buChar char=""/>
            </a:pPr>
            <a:r>
              <a:rPr lang="fr-FR" b="1" dirty="0" smtClean="0"/>
              <a:t> non pas</a:t>
            </a:r>
            <a:r>
              <a:rPr lang="fr-FR" dirty="0" smtClean="0"/>
              <a:t> les immigrés, </a:t>
            </a:r>
            <a:r>
              <a:rPr lang="fr-FR" b="1" dirty="0" smtClean="0"/>
              <a:t>mais leurs enfants</a:t>
            </a:r>
            <a:r>
              <a:rPr lang="fr-FR" dirty="0" smtClean="0"/>
              <a:t> et petits enfants.</a:t>
            </a:r>
          </a:p>
          <a:p>
            <a:pPr>
              <a:buFont typeface="Wingdings" pitchFamily="2" charset="2"/>
              <a:buChar char="Ø"/>
            </a:pPr>
            <a:endParaRPr lang="fr-FR" dirty="0" smtClean="0"/>
          </a:p>
          <a:p>
            <a:pPr>
              <a:buFont typeface="Wingdings" pitchFamily="2" charset="2"/>
              <a:buChar char="Ø"/>
            </a:pPr>
            <a:endParaRPr lang="fr-FR" dirty="0" smtClean="0"/>
          </a:p>
          <a:p>
            <a:pPr>
              <a:buFont typeface="Wingdings" pitchFamily="2" charset="2"/>
              <a:buChar char="§"/>
            </a:pPr>
            <a:r>
              <a:rPr lang="fr-FR" b="1" dirty="0" smtClean="0"/>
              <a:t>crise économique</a:t>
            </a:r>
            <a:r>
              <a:rPr lang="fr-FR" dirty="0" smtClean="0"/>
              <a:t> et chômage de masse</a:t>
            </a:r>
          </a:p>
          <a:p>
            <a:pPr>
              <a:buFont typeface="Wingdings" pitchFamily="2" charset="2"/>
              <a:buChar char="§"/>
            </a:pPr>
            <a:r>
              <a:rPr lang="fr-FR" b="1" dirty="0" smtClean="0"/>
              <a:t>situation internationale très tendue</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un point de terminologie …</a:t>
            </a:r>
            <a:endParaRPr lang="fr-FR" dirty="0">
              <a:solidFill>
                <a:srgbClr val="0070C0"/>
              </a:solidFill>
            </a:endParaRPr>
          </a:p>
        </p:txBody>
      </p:sp>
      <p:sp>
        <p:nvSpPr>
          <p:cNvPr id="3" name="Espace réservé du contenu 2"/>
          <p:cNvSpPr>
            <a:spLocks noGrp="1"/>
          </p:cNvSpPr>
          <p:nvPr>
            <p:ph idx="1"/>
          </p:nvPr>
        </p:nvSpPr>
        <p:spPr>
          <a:xfrm>
            <a:off x="251520" y="1600200"/>
            <a:ext cx="8892480" cy="4525963"/>
          </a:xfrm>
        </p:spPr>
        <p:txBody>
          <a:bodyPr>
            <a:normAutofit/>
          </a:bodyPr>
          <a:lstStyle/>
          <a:p>
            <a:pPr>
              <a:buFont typeface="Wingdings" pitchFamily="2" charset="2"/>
              <a:buChar char="§"/>
            </a:pPr>
            <a:r>
              <a:rPr lang="fr-FR" dirty="0" smtClean="0"/>
              <a:t>immigrés de « deuxième génération », voire « troisième » vs « français de souche »</a:t>
            </a:r>
          </a:p>
          <a:p>
            <a:pPr>
              <a:buFont typeface="Wingdings" pitchFamily="2" charset="2"/>
              <a:buChar char="§"/>
            </a:pPr>
            <a:endParaRPr lang="fr-FR" dirty="0" smtClean="0"/>
          </a:p>
          <a:p>
            <a:pPr>
              <a:buFont typeface="Wingdings" pitchFamily="2" charset="2"/>
              <a:buChar char="§"/>
            </a:pPr>
            <a:r>
              <a:rPr lang="fr-FR" dirty="0" smtClean="0"/>
              <a:t>Ici, on leur demande « d’où viens-tu ? » et dans la famille, ils sont « les Parisiens »</a:t>
            </a:r>
          </a:p>
          <a:p>
            <a:endParaRPr lang="fr-FR" dirty="0" smtClean="0"/>
          </a:p>
          <a:p>
            <a:pPr>
              <a:buNone/>
            </a:pPr>
            <a:r>
              <a:rPr lang="fr-FR" dirty="0" smtClean="0"/>
              <a:t>    ….terminologie qui «</a:t>
            </a:r>
            <a:r>
              <a:rPr lang="fr-FR" b="1" dirty="0" smtClean="0"/>
              <a:t> les renvoie [ ] à l’illégitimité de leur présence </a:t>
            </a:r>
            <a:r>
              <a:rPr lang="fr-FR" dirty="0" smtClean="0"/>
              <a:t>»  (Peggy </a:t>
            </a:r>
            <a:r>
              <a:rPr lang="fr-FR" dirty="0" err="1" smtClean="0"/>
              <a:t>Derder</a:t>
            </a:r>
            <a:r>
              <a:rPr lang="fr-FR" dirty="0" smtClean="0"/>
              <a:t>)</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l’illégitimité de leur présence….</a:t>
            </a:r>
            <a:endParaRPr lang="fr-FR" dirty="0">
              <a:solidFill>
                <a:srgbClr val="0070C0"/>
              </a:solidFill>
            </a:endParaRPr>
          </a:p>
        </p:txBody>
      </p:sp>
      <p:sp>
        <p:nvSpPr>
          <p:cNvPr id="3" name="Espace réservé du contenu 2"/>
          <p:cNvSpPr>
            <a:spLocks noGrp="1"/>
          </p:cNvSpPr>
          <p:nvPr>
            <p:ph idx="1"/>
          </p:nvPr>
        </p:nvSpPr>
        <p:spPr>
          <a:xfrm>
            <a:off x="457200" y="1988840"/>
            <a:ext cx="8229600" cy="4137323"/>
          </a:xfrm>
        </p:spPr>
        <p:txBody>
          <a:bodyPr>
            <a:normAutofit/>
          </a:bodyPr>
          <a:lstStyle/>
          <a:p>
            <a:pPr>
              <a:buFont typeface="Wingdings" pitchFamily="2" charset="2"/>
              <a:buChar char="§"/>
            </a:pPr>
            <a:r>
              <a:rPr lang="fr-FR" dirty="0" smtClean="0"/>
              <a:t>Idées reçues … jugement a priori …préjugés</a:t>
            </a:r>
          </a:p>
          <a:p>
            <a:pPr>
              <a:buFont typeface="Wingdings" pitchFamily="2" charset="2"/>
              <a:buChar char="§"/>
            </a:pPr>
            <a:endParaRPr lang="fr-FR" dirty="0" smtClean="0"/>
          </a:p>
          <a:p>
            <a:pPr>
              <a:buFont typeface="Wingdings" pitchFamily="2" charset="2"/>
              <a:buChar char="§"/>
            </a:pPr>
            <a:r>
              <a:rPr lang="fr-FR" dirty="0" smtClean="0"/>
              <a:t>sans angélisme,  ni pessimisme</a:t>
            </a:r>
          </a:p>
          <a:p>
            <a:pPr>
              <a:buFont typeface="Wingdings" pitchFamily="2" charset="2"/>
              <a:buChar char="§"/>
            </a:pPr>
            <a:endParaRPr lang="fr-FR" dirty="0" smtClean="0"/>
          </a:p>
          <a:p>
            <a:pPr>
              <a:buFont typeface="Wingdings" pitchFamily="2" charset="2"/>
              <a:buChar char="§"/>
            </a:pPr>
            <a:r>
              <a:rPr lang="fr-FR" dirty="0" smtClean="0"/>
              <a:t>3 </a:t>
            </a:r>
            <a:r>
              <a:rPr lang="fr-FR" b="1" dirty="0" smtClean="0"/>
              <a:t>pré</a:t>
            </a:r>
            <a:r>
              <a:rPr lang="fr-FR" dirty="0" smtClean="0"/>
              <a:t>jugés…parmi  bien d’autres, mais les 3 plus significatifs.</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323528" y="1844824"/>
            <a:ext cx="8229600" cy="4497363"/>
          </a:xfrm>
        </p:spPr>
        <p:txBody>
          <a:bodyPr/>
          <a:lstStyle/>
          <a:p>
            <a:pPr>
              <a:buFont typeface="Wingdings" pitchFamily="2" charset="2"/>
              <a:buChar char="F"/>
            </a:pPr>
            <a:r>
              <a:rPr lang="fr-FR" b="1" dirty="0" smtClean="0"/>
              <a:t> Idée reçue</a:t>
            </a:r>
            <a:r>
              <a:rPr lang="fr-FR" dirty="0" smtClean="0"/>
              <a:t> :</a:t>
            </a:r>
            <a:r>
              <a:rPr lang="fr-FR" dirty="0" err="1" smtClean="0"/>
              <a:t>lenfants</a:t>
            </a:r>
            <a:r>
              <a:rPr lang="fr-FR" dirty="0" smtClean="0"/>
              <a:t> de l’immigration sont souvent en échec scolaire.</a:t>
            </a:r>
          </a:p>
          <a:p>
            <a:pPr>
              <a:buFont typeface="Wingdings" pitchFamily="2" charset="2"/>
              <a:buChar char=""/>
            </a:pPr>
            <a:endParaRPr lang="fr-FR" dirty="0" smtClean="0"/>
          </a:p>
          <a:p>
            <a:pPr>
              <a:buFont typeface="Wingdings" pitchFamily="2" charset="2"/>
              <a:buChar char=""/>
            </a:pPr>
            <a:r>
              <a:rPr lang="fr-FR" dirty="0" smtClean="0"/>
              <a:t> </a:t>
            </a:r>
            <a:r>
              <a:rPr lang="fr-FR" b="1" dirty="0" smtClean="0"/>
              <a:t>Réponse</a:t>
            </a:r>
            <a:r>
              <a:rPr lang="fr-FR" dirty="0" smtClean="0"/>
              <a:t> : oui, mais pas toujours…</a:t>
            </a:r>
          </a:p>
          <a:p>
            <a:pPr>
              <a:buFont typeface="Wingdings" pitchFamily="2" charset="2"/>
              <a:buChar char=""/>
            </a:pPr>
            <a:endParaRPr lang="fr-FR" dirty="0" smtClean="0"/>
          </a:p>
          <a:p>
            <a:pPr>
              <a:buFont typeface="Wingdings" pitchFamily="2" charset="2"/>
              <a:buChar char=""/>
            </a:pPr>
            <a:endParaRPr lang="fr-FR" dirty="0" smtClean="0"/>
          </a:p>
          <a:p>
            <a:pPr>
              <a:buNone/>
            </a:pPr>
            <a:r>
              <a:rPr lang="fr-FR" i="1" dirty="0" err="1" smtClean="0"/>
              <a:t>Abdelmalek</a:t>
            </a:r>
            <a:r>
              <a:rPr lang="fr-FR" i="1" dirty="0" smtClean="0"/>
              <a:t> </a:t>
            </a:r>
            <a:r>
              <a:rPr lang="fr-FR" i="1" dirty="0" err="1" smtClean="0"/>
              <a:t>Sayad</a:t>
            </a:r>
            <a:r>
              <a:rPr lang="fr-FR" i="1" dirty="0" smtClean="0"/>
              <a:t>  - « L’école et les enfants de l’immigration » - Seuil </a:t>
            </a:r>
            <a:endParaRPr lang="fr-FR"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124744"/>
            <a:ext cx="8435280" cy="5001419"/>
          </a:xfrm>
        </p:spPr>
        <p:txBody>
          <a:bodyPr>
            <a:normAutofit/>
          </a:bodyPr>
          <a:lstStyle/>
          <a:p>
            <a:pPr>
              <a:buFont typeface="Wingdings" pitchFamily="2" charset="2"/>
              <a:buChar char="F"/>
            </a:pPr>
            <a:r>
              <a:rPr lang="fr-FR" b="1" dirty="0" smtClean="0"/>
              <a:t>Idée reçue : </a:t>
            </a:r>
            <a:r>
              <a:rPr lang="fr-FR" dirty="0" smtClean="0"/>
              <a:t>les enfants de l’immigration sont plus délinquants</a:t>
            </a:r>
            <a:r>
              <a:rPr lang="fr-FR" b="1" dirty="0" smtClean="0"/>
              <a:t>  </a:t>
            </a:r>
          </a:p>
          <a:p>
            <a:pPr>
              <a:buFont typeface="Wingdings" pitchFamily="2" charset="2"/>
            </a:pPr>
            <a:endParaRPr lang="fr-FR" b="1" dirty="0" smtClean="0"/>
          </a:p>
          <a:p>
            <a:pPr>
              <a:buFont typeface="Wingdings" pitchFamily="2" charset="2"/>
              <a:buChar char="G"/>
            </a:pPr>
            <a:r>
              <a:rPr lang="fr-FR" b="1" dirty="0" smtClean="0"/>
              <a:t>Réponse : </a:t>
            </a:r>
            <a:r>
              <a:rPr lang="fr-FR" dirty="0" smtClean="0"/>
              <a:t>difficile à affirmer puisque les statistiques de la justice et de la police …</a:t>
            </a:r>
          </a:p>
          <a:p>
            <a:pPr>
              <a:buFont typeface="Wingdings" pitchFamily="2" charset="2"/>
              <a:buChar char="G"/>
            </a:pPr>
            <a:endParaRPr lang="fr-FR" dirty="0" smtClean="0"/>
          </a:p>
          <a:p>
            <a:pPr>
              <a:buNone/>
            </a:pPr>
            <a:r>
              <a:rPr lang="fr-FR" i="1" dirty="0" smtClean="0"/>
              <a:t>    </a:t>
            </a:r>
            <a:r>
              <a:rPr lang="fr-FR" i="1" dirty="0" err="1" smtClean="0"/>
              <a:t>Marwan</a:t>
            </a:r>
            <a:r>
              <a:rPr lang="fr-FR" i="1" dirty="0" smtClean="0"/>
              <a:t> Mohammed - « La formations des bandes. Entre famille, l’école et la rue » -PUF 2011 </a:t>
            </a:r>
            <a:r>
              <a:rPr lang="fr-FR" sz="2400" i="1" dirty="0" smtClean="0"/>
              <a:t>(cité par Peggy </a:t>
            </a:r>
            <a:r>
              <a:rPr lang="fr-FR" sz="2400" i="1" dirty="0" err="1" smtClean="0"/>
              <a:t>Derder</a:t>
            </a:r>
            <a:r>
              <a:rPr lang="fr-FR" sz="2400" i="1" dirty="0" smtClean="0"/>
              <a:t>)</a:t>
            </a:r>
            <a:endParaRPr lang="fr-FR" sz="24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412776"/>
            <a:ext cx="8229600" cy="4713387"/>
          </a:xfrm>
        </p:spPr>
        <p:txBody>
          <a:bodyPr/>
          <a:lstStyle/>
          <a:p>
            <a:pPr>
              <a:buFont typeface="Wingdings" pitchFamily="2" charset="2"/>
              <a:buChar char="F"/>
            </a:pPr>
            <a:r>
              <a:rPr lang="fr-FR" b="1" dirty="0" smtClean="0"/>
              <a:t>Idée reçue</a:t>
            </a:r>
            <a:r>
              <a:rPr lang="fr-FR" dirty="0" smtClean="0"/>
              <a:t> : les jeunes français issus de l’immigration rendent visible l’islam dans la </a:t>
            </a:r>
            <a:r>
              <a:rPr lang="fr-FR" smtClean="0"/>
              <a:t>société </a:t>
            </a:r>
            <a:r>
              <a:rPr lang="fr-FR" smtClean="0"/>
              <a:t>française par </a:t>
            </a:r>
            <a:r>
              <a:rPr lang="fr-FR" dirty="0" smtClean="0"/>
              <a:t>des revendications spécifiques</a:t>
            </a:r>
            <a:endParaRPr lang="fr-FR" dirty="0" smtClean="0"/>
          </a:p>
          <a:p>
            <a:pPr>
              <a:buFont typeface="Wingdings" pitchFamily="2" charset="2"/>
              <a:buChar char="F"/>
            </a:pPr>
            <a:endParaRPr lang="fr-FR" b="1" dirty="0" smtClean="0"/>
          </a:p>
          <a:p>
            <a:pPr>
              <a:buFont typeface="Wingdings" pitchFamily="2" charset="2"/>
              <a:buChar char="F"/>
            </a:pPr>
            <a:endParaRPr lang="fr-FR" b="1" dirty="0" smtClean="0"/>
          </a:p>
          <a:p>
            <a:pPr>
              <a:buFont typeface="Wingdings" pitchFamily="2" charset="2"/>
              <a:buChar char="G"/>
            </a:pPr>
            <a:r>
              <a:rPr lang="fr-FR" b="1" dirty="0" smtClean="0"/>
              <a:t>Réponse:</a:t>
            </a:r>
            <a:r>
              <a:rPr lang="fr-FR" dirty="0" smtClean="0"/>
              <a:t> la communauté musulmane  est profondément  attachée à la laïcité </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162</Words>
  <Application>Microsoft Office PowerPoint</Application>
  <PresentationFormat>Affichage à l'écran (4:3)</PresentationFormat>
  <Paragraphs>58</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enfants des immigrés</vt:lpstr>
      <vt:lpstr>ils nous appellent « les français »…. </vt:lpstr>
      <vt:lpstr>Diapositive 3</vt:lpstr>
      <vt:lpstr>idées reçues….le contexte</vt:lpstr>
      <vt:lpstr>un point de terminologie …</vt:lpstr>
      <vt:lpstr>l’illégitimité de leur présence….</vt:lpstr>
      <vt:lpstr>Diapositive 7</vt:lpstr>
      <vt:lpstr>Diapositive 8</vt:lpstr>
      <vt:lpstr>Diapositive 9</vt:lpstr>
      <vt:lpstr>quelques mots de 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enfants des immigrés</dc:title>
  <dc:creator>asus</dc:creator>
  <cp:lastModifiedBy>asus</cp:lastModifiedBy>
  <cp:revision>11</cp:revision>
  <dcterms:created xsi:type="dcterms:W3CDTF">2015-09-28T12:20:44Z</dcterms:created>
  <dcterms:modified xsi:type="dcterms:W3CDTF">2015-09-28T14:28:47Z</dcterms:modified>
</cp:coreProperties>
</file>